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90" r:id="rId7"/>
    <p:sldId id="298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2" r:id="rId18"/>
    <p:sldId id="303" r:id="rId19"/>
    <p:sldId id="304" r:id="rId20"/>
    <p:sldId id="313" r:id="rId21"/>
    <p:sldId id="301" r:id="rId22"/>
    <p:sldId id="305" r:id="rId23"/>
    <p:sldId id="306" r:id="rId24"/>
    <p:sldId id="329" r:id="rId25"/>
    <p:sldId id="307" r:id="rId26"/>
    <p:sldId id="308" r:id="rId27"/>
    <p:sldId id="309" r:id="rId28"/>
    <p:sldId id="310" r:id="rId29"/>
    <p:sldId id="311" r:id="rId30"/>
    <p:sldId id="312" r:id="rId31"/>
    <p:sldId id="314" r:id="rId32"/>
    <p:sldId id="330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2" r:id="rId58"/>
    <p:sldId id="341" r:id="rId59"/>
    <p:sldId id="343" r:id="rId60"/>
    <p:sldId id="344" r:id="rId61"/>
    <p:sldId id="345" r:id="rId62"/>
    <p:sldId id="346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914BF-37BA-41BB-8D27-CC107C444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E78998-357E-4A9C-8776-F807328C7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D5E94-FC14-4884-BD80-BAEB687D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24300-0A87-4232-A63C-5AA9D72B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EC171-3C4A-418C-B3F5-D2CD0FCD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0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6B1A4-2819-4A18-AF4B-F7839107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4D4076-A144-4AD3-B0F7-A7D5EEA2F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2284D-3CE8-4BC2-B4FE-34189753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3CECE-3DF6-4692-8479-2AA26E1A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24703-4095-4674-8217-A011C2EE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31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AE1BFF-CF93-4158-B07C-2A2F112B6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A731A-EEB1-4B04-9A33-FAF6E6F6B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7F3AF-9CC1-4963-BBC2-3CFDFDF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A60FE-BF4D-4A99-8420-91899EA8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E54C3-4609-42A2-BBDD-522353C5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99F98-96EC-4809-8AF3-E32F0E93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44FDF0-B0D9-4A00-B8FB-D67A20EF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3E9CA3-DE7B-47C8-BBDF-4936302D0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70816B-917B-4AA2-B3E1-327C3447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F1110-FA07-4EFC-8AB6-3541E508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3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66E70-93E6-44B8-9103-CB88537EF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043024-7227-4303-B3EA-234FF05F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414D4-DEDB-4211-957C-DA608AB92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4A986-59B5-4BF6-B4D8-0B5CCD347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1ACC0-DBFA-43ED-9BD0-662BD725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31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F93F1-01E1-4131-99B7-F89042B0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646BB8-0D51-4495-BB53-7E835CD9F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1EA6EC-EF95-413C-8F62-D186AF67E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C807FE-7898-4164-8149-C1361CAF3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72977F-7C7A-4282-ADD4-6B574F90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C3F7BF-D05F-47A4-90E7-613F0535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85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303A3-DF58-4BB3-9B46-2E132FF8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521F0-202B-4B66-932C-A00886CE9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562892-D3A2-43B9-B60F-51293186D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9FD36A-3E3D-4086-8A3A-145023215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E46C4B-8E6C-4516-AF23-47D2316D3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957F3B-9911-4FEC-8E2D-85E4E089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73929EE-B953-4221-94F6-4B7FE2149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67C49C-70E5-477A-8338-1E1EAFE6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4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65FC98-5812-4157-A9E0-A5B68F61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1666BA-CB18-4C37-9FF5-26806342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348145-A31E-4321-8E96-730E7E22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FFBB55-48C5-464C-838B-D898C870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6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266FBC-6CA4-4573-803A-7676649D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F1326-C56F-42C7-AEF1-17FB24854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98A06-E614-455E-86DE-114B1ABF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75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4FA49-0CA8-4FC3-9B38-3C62DC1BB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4F61C9-4B89-4734-9D2A-7C813D72E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539A21-8391-42AD-8F42-DD71A67FC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03E3D0-FBC2-45E1-BBA9-4580C6D5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6BD0EC-3950-47F2-9628-AF9AB35B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80F853-396D-4171-82C4-8938C69A2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1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51D8E-E262-4F08-8930-6496DAF6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E8D4A5-A4F6-4C76-9877-879E77777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29FE5-1C59-4A66-827C-844C6BFE5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4CBC5-1814-4735-B341-01E3C7F9C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3EEF99-A671-4C0C-8AA9-11331DB14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03861-7F45-485C-A926-15FF176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7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B0D10C0-3990-4D8B-94F6-01DEAE50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E60BB-E7C0-4CFC-AD54-8231731BC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7B24D-67B5-491C-A8AB-0386E9171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09DCE-C214-4B84-A0EF-BCE0BF33F953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C27CE6-C574-49AB-8DC7-E103FBCE8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EEF36-7FD6-46A7-82B7-16203EC65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D0223-9F15-48D8-877B-ED05E18923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4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ros.org/ko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0CBC0-0E8A-4ADA-ADFF-26B13FF18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ROS 6~10</a:t>
            </a:r>
            <a:r>
              <a:rPr lang="ko-KR" altLang="en-US" dirty="0"/>
              <a:t>강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0E904-7200-4984-B7AD-72CBE6F6C2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1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CAEAF-CAC9-41C5-80CC-CB9E8B75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설명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2E61FE-0581-4B68-B9F6-BE3CC2BC1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64" y="1456781"/>
            <a:ext cx="10515600" cy="2656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88A114-F849-4DD2-8331-578B2877F384}"/>
              </a:ext>
            </a:extLst>
          </p:cNvPr>
          <p:cNvSpPr txBox="1"/>
          <p:nvPr/>
        </p:nvSpPr>
        <p:spPr>
          <a:xfrm>
            <a:off x="956345" y="4328719"/>
            <a:ext cx="100080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그림은 이전 실행한 </a:t>
            </a:r>
            <a:r>
              <a:rPr lang="en-US" altLang="ko-KR" dirty="0" err="1"/>
              <a:t>rqt_graph</a:t>
            </a:r>
            <a:r>
              <a:rPr lang="ko-KR" altLang="en-US" dirty="0"/>
              <a:t>를 실행한 결과이다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동그라미 </a:t>
            </a:r>
            <a:r>
              <a:rPr lang="en-US" altLang="ko-KR" dirty="0"/>
              <a:t>– </a:t>
            </a:r>
            <a:r>
              <a:rPr lang="ko-KR" altLang="en-US" dirty="0"/>
              <a:t>노드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Teleop_turtle</a:t>
            </a:r>
            <a:r>
              <a:rPr lang="en-US" altLang="ko-KR" dirty="0"/>
              <a:t> : </a:t>
            </a:r>
            <a:r>
              <a:rPr lang="ko-KR" altLang="en-US" dirty="0"/>
              <a:t>키보드로 병진 속도와 회전 속도 입력</a:t>
            </a:r>
            <a:endParaRPr lang="en-US" altLang="ko-KR" dirty="0"/>
          </a:p>
          <a:p>
            <a:r>
              <a:rPr lang="en-US" altLang="ko-KR" dirty="0" err="1"/>
              <a:t>Turtlesim</a:t>
            </a:r>
            <a:r>
              <a:rPr lang="en-US" altLang="ko-KR" dirty="0"/>
              <a:t> : </a:t>
            </a:r>
            <a:r>
              <a:rPr lang="ko-KR" altLang="en-US" dirty="0"/>
              <a:t>거북이 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구동중인 노드 모두 확인 가능하고</a:t>
            </a:r>
            <a:r>
              <a:rPr lang="en-US" altLang="ko-KR" dirty="0"/>
              <a:t>, </a:t>
            </a:r>
            <a:r>
              <a:rPr lang="ko-KR" altLang="en-US" dirty="0"/>
              <a:t>어떤 메시지를 주고받는지 확인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참고로 네모 칸 안에 있는 이름은 주고받는 메시지의 이름이다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30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17195-323E-4014-8DAA-807AF57F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2-2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6F781-2721-4226-ACC5-6B6473BF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에서 </a:t>
            </a:r>
            <a:r>
              <a:rPr lang="en-US" altLang="ko-KR" dirty="0"/>
              <a:t>plot</a:t>
            </a:r>
            <a:r>
              <a:rPr lang="ko-KR" altLang="en-US" dirty="0"/>
              <a:t>을 그리는 과정을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Plot</a:t>
            </a:r>
            <a:r>
              <a:rPr lang="ko-KR" altLang="en-US" dirty="0"/>
              <a:t>을 그리는 코드는 다음과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14554-5FB2-44AE-A50E-D90923A0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02" y="3322390"/>
            <a:ext cx="63055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8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180AB-064D-4D14-A295-604296791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수행결과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2BAB681-859F-42E7-9E40-BEDFD993F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014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47356-F01A-4DBC-97A5-841D232F1176}"/>
              </a:ext>
            </a:extLst>
          </p:cNvPr>
          <p:cNvSpPr txBox="1"/>
          <p:nvPr/>
        </p:nvSpPr>
        <p:spPr>
          <a:xfrm>
            <a:off x="8883942" y="3003259"/>
            <a:ext cx="3120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과정에서 </a:t>
            </a:r>
            <a:r>
              <a:rPr lang="en-US" altLang="ko-KR" dirty="0" err="1"/>
              <a:t>rqt_plot</a:t>
            </a:r>
            <a:r>
              <a:rPr lang="en-US" altLang="ko-KR" dirty="0"/>
              <a:t> </a:t>
            </a:r>
            <a:r>
              <a:rPr lang="ko-KR" altLang="en-US" dirty="0"/>
              <a:t>실행 시 에러 발생해 </a:t>
            </a:r>
            <a:r>
              <a:rPr lang="en-US" altLang="ko-KR" dirty="0" err="1"/>
              <a:t>rqt</a:t>
            </a:r>
            <a:r>
              <a:rPr lang="en-US" altLang="ko-KR" dirty="0"/>
              <a:t> </a:t>
            </a:r>
            <a:r>
              <a:rPr lang="ko-KR" altLang="en-US" dirty="0"/>
              <a:t>직접 실행하고 플롯을 추가하는 형태로 진행</a:t>
            </a:r>
          </a:p>
        </p:txBody>
      </p:sp>
    </p:spTree>
    <p:extLst>
      <p:ext uri="{BB962C8B-B14F-4D97-AF65-F5344CB8AC3E}">
        <p14:creationId xmlns:p14="http://schemas.microsoft.com/office/powerpoint/2010/main" val="93947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8E27F-7AF5-4BA9-B1E4-84C5784D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2827E86-8161-4248-8D27-FDE64003A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114" y="1690688"/>
            <a:ext cx="103251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F993C-D48B-45CE-BA9A-FC751A38FC5D}"/>
              </a:ext>
            </a:extLst>
          </p:cNvPr>
          <p:cNvSpPr txBox="1"/>
          <p:nvPr/>
        </p:nvSpPr>
        <p:spPr>
          <a:xfrm>
            <a:off x="838200" y="4806892"/>
            <a:ext cx="1003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실습은 카메라를 통해 얻은 </a:t>
            </a:r>
            <a:r>
              <a:rPr lang="en-US" altLang="ko-KR" dirty="0"/>
              <a:t>/</a:t>
            </a:r>
            <a:r>
              <a:rPr lang="en-US" altLang="ko-KR" dirty="0" err="1"/>
              <a:t>image_raw</a:t>
            </a:r>
            <a:r>
              <a:rPr lang="en-US" altLang="ko-KR" dirty="0"/>
              <a:t> </a:t>
            </a:r>
            <a:r>
              <a:rPr lang="ko-KR" altLang="en-US" dirty="0"/>
              <a:t>메시지를 녹화하는 것</a:t>
            </a:r>
          </a:p>
        </p:txBody>
      </p:sp>
    </p:spTree>
    <p:extLst>
      <p:ext uri="{BB962C8B-B14F-4D97-AF65-F5344CB8AC3E}">
        <p14:creationId xmlns:p14="http://schemas.microsoft.com/office/powerpoint/2010/main" val="253728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01D5F-D3BB-4637-BD9D-9846C6E3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simulator : Gazebo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94F659-7A72-4273-972A-719EE4644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41" y="1690688"/>
            <a:ext cx="780041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5F42B-8E2F-45E8-A69F-1451387C51CE}"/>
              </a:ext>
            </a:extLst>
          </p:cNvPr>
          <p:cNvSpPr txBox="1"/>
          <p:nvPr/>
        </p:nvSpPr>
        <p:spPr>
          <a:xfrm>
            <a:off x="8435853" y="3429000"/>
            <a:ext cx="36778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ODE</a:t>
            </a:r>
            <a:r>
              <a:rPr lang="ko-KR" altLang="en-US" dirty="0"/>
              <a:t>라는 물리 엔진을 탑재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가상의 공간에 클라우드 접속이 가능해 동시 접속해 확인도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GUI/CUI </a:t>
            </a:r>
            <a:r>
              <a:rPr lang="ko-KR" altLang="en-US" dirty="0"/>
              <a:t>둘 다 활용가능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ROS </a:t>
            </a:r>
            <a:r>
              <a:rPr lang="ko-KR" altLang="en-US" dirty="0"/>
              <a:t>와 연동이 간편하기 때문에 </a:t>
            </a:r>
            <a:endParaRPr lang="en-US" altLang="ko-KR" dirty="0"/>
          </a:p>
          <a:p>
            <a:r>
              <a:rPr lang="ko-KR" altLang="en-US" dirty="0"/>
              <a:t>최근에는 가장 많이 사용됨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37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881834-BD7F-4E33-983D-EB40F487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ROS </a:t>
            </a:r>
            <a:r>
              <a:rPr lang="ko-KR" altLang="en-US" dirty="0"/>
              <a:t>프로그래밍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1AC27BC-9FFD-41D0-8CAA-7594DDF4C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249" y="1800458"/>
            <a:ext cx="753901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E691C-CCB2-491D-A209-5E62E63370C7}"/>
              </a:ext>
            </a:extLst>
          </p:cNvPr>
          <p:cNvSpPr txBox="1"/>
          <p:nvPr/>
        </p:nvSpPr>
        <p:spPr>
          <a:xfrm>
            <a:off x="8464492" y="2122415"/>
            <a:ext cx="33975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메시지는 모두 </a:t>
            </a:r>
            <a:r>
              <a:rPr lang="en-US" altLang="ko-KR" dirty="0"/>
              <a:t>SI </a:t>
            </a:r>
            <a:r>
              <a:rPr lang="ko-KR" altLang="en-US" dirty="0"/>
              <a:t>단위를 사용해 전송해야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명명 규칙은 위키에 존재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Roscore</a:t>
            </a:r>
            <a:r>
              <a:rPr lang="en-US" altLang="ko-KR" dirty="0"/>
              <a:t> </a:t>
            </a:r>
            <a:r>
              <a:rPr lang="ko-KR" altLang="en-US" dirty="0"/>
              <a:t>실행 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노드 정보 관리</a:t>
            </a:r>
          </a:p>
          <a:p>
            <a:r>
              <a:rPr lang="ko-KR" altLang="en-US" dirty="0"/>
              <a:t>각종 로그 기록 관리</a:t>
            </a:r>
          </a:p>
          <a:p>
            <a:r>
              <a:rPr lang="ko-KR" altLang="en-US" dirty="0"/>
              <a:t>파라미터 서버 운영 관리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911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29843-490C-4CA4-8658-A7D008D5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토픽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0577DD-F2C0-495B-B930-29F010C37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29" y="1993405"/>
            <a:ext cx="860255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46CA91-7360-48F1-85A6-D60EC21F22C4}"/>
              </a:ext>
            </a:extLst>
          </p:cNvPr>
          <p:cNvSpPr txBox="1"/>
          <p:nvPr/>
        </p:nvSpPr>
        <p:spPr>
          <a:xfrm>
            <a:off x="9446004" y="2684478"/>
            <a:ext cx="2357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Catkin_create_pkg</a:t>
            </a:r>
            <a:r>
              <a:rPr lang="en-US" altLang="ko-KR" dirty="0"/>
              <a:t> </a:t>
            </a:r>
            <a:r>
              <a:rPr lang="ko-KR" altLang="en-US" dirty="0"/>
              <a:t>명령 수행 시 하나의 패키지를 생성한다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안에는 패키지를 구성할 때 가장 기초적인 폴더와 파일이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1326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8A280-3281-4344-B170-7593BC81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package.xml </a:t>
            </a:r>
            <a:r>
              <a:rPr lang="ko-KR" altLang="en-US" dirty="0"/>
              <a:t>수정 코드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C5D153A-A8A2-45F9-A99B-CA4E5F52A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368" y="1532010"/>
            <a:ext cx="5965995" cy="4898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B01F6D-11BE-44E3-8065-5B4D872211C5}"/>
              </a:ext>
            </a:extLst>
          </p:cNvPr>
          <p:cNvSpPr txBox="1"/>
          <p:nvPr/>
        </p:nvSpPr>
        <p:spPr>
          <a:xfrm>
            <a:off x="7667538" y="2352909"/>
            <a:ext cx="382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패키지 구성을 서술</a:t>
            </a:r>
          </a:p>
        </p:txBody>
      </p:sp>
    </p:spTree>
    <p:extLst>
      <p:ext uri="{BB962C8B-B14F-4D97-AF65-F5344CB8AC3E}">
        <p14:creationId xmlns:p14="http://schemas.microsoft.com/office/powerpoint/2010/main" val="3887733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61C16-0DE7-488C-AF01-625F7869F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CmakeLists.txt </a:t>
            </a:r>
            <a:r>
              <a:rPr lang="ko-KR" altLang="en-US" dirty="0"/>
              <a:t>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34C05B-1354-4D20-AEE7-CB2682462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72618"/>
            <a:ext cx="5705213" cy="54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0A1F09-29F6-4451-9621-706A5AC97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42" y="368729"/>
            <a:ext cx="5203724" cy="6489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FFB64-B35A-48BF-B150-C8B78C863EED}"/>
              </a:ext>
            </a:extLst>
          </p:cNvPr>
          <p:cNvSpPr txBox="1"/>
          <p:nvPr/>
        </p:nvSpPr>
        <p:spPr>
          <a:xfrm>
            <a:off x="5939406" y="578840"/>
            <a:ext cx="537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publisher node</a:t>
            </a:r>
            <a:r>
              <a:rPr lang="ko-KR" altLang="en-US" dirty="0"/>
              <a:t>의 소스코드</a:t>
            </a:r>
          </a:p>
        </p:txBody>
      </p:sp>
    </p:spTree>
    <p:extLst>
      <p:ext uri="{BB962C8B-B14F-4D97-AF65-F5344CB8AC3E}">
        <p14:creationId xmlns:p14="http://schemas.microsoft.com/office/powerpoint/2010/main" val="10953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0219F-6CFE-42A0-A44A-6041FBBA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ROS </a:t>
            </a:r>
            <a:r>
              <a:rPr lang="ko-KR" altLang="en-US" dirty="0"/>
              <a:t>개발 도구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3102F6-31B4-48C1-AF23-D23AD9535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52" y="1973757"/>
            <a:ext cx="806316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3C3405-B6A6-4207-AC68-0F768D1BDAE8}"/>
              </a:ext>
            </a:extLst>
          </p:cNvPr>
          <p:cNvSpPr txBox="1"/>
          <p:nvPr/>
        </p:nvSpPr>
        <p:spPr>
          <a:xfrm>
            <a:off x="8850385" y="1912690"/>
            <a:ext cx="31962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시각화 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URDF</a:t>
            </a:r>
            <a:r>
              <a:rPr lang="ko-KR" altLang="en-US" dirty="0"/>
              <a:t>를 이용해 </a:t>
            </a:r>
            <a:r>
              <a:rPr lang="en-US" altLang="ko-KR" dirty="0"/>
              <a:t>Gazebo </a:t>
            </a:r>
            <a:r>
              <a:rPr lang="ko-KR" altLang="en-US" dirty="0"/>
              <a:t>동작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다양한 센서를 시각화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단순 데이터 뿐만 아니라 </a:t>
            </a:r>
            <a:r>
              <a:rPr lang="en-US" altLang="ko-KR" dirty="0"/>
              <a:t>2</a:t>
            </a:r>
            <a:r>
              <a:rPr lang="ko-KR" altLang="en-US" dirty="0"/>
              <a:t>차 처리된 데이터도 시각화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084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CFFBFC5-7FCB-457E-B603-450573F53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517" y="1523621"/>
            <a:ext cx="525211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93B43-08E9-477C-9EA0-6C46EFBEF93F}"/>
              </a:ext>
            </a:extLst>
          </p:cNvPr>
          <p:cNvSpPr txBox="1"/>
          <p:nvPr/>
        </p:nvSpPr>
        <p:spPr>
          <a:xfrm>
            <a:off x="6096000" y="1199626"/>
            <a:ext cx="5170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Subscriber </a:t>
            </a:r>
            <a:r>
              <a:rPr lang="ko-KR" altLang="en-US" dirty="0"/>
              <a:t>노드의 소스코드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참고로 한 노드에 여러 </a:t>
            </a:r>
            <a:r>
              <a:rPr lang="en-US" altLang="ko-KR" dirty="0"/>
              <a:t>subscriber</a:t>
            </a:r>
            <a:r>
              <a:rPr lang="ko-KR" altLang="en-US" dirty="0"/>
              <a:t>를 수행 가능함</a:t>
            </a:r>
          </a:p>
        </p:txBody>
      </p:sp>
    </p:spTree>
    <p:extLst>
      <p:ext uri="{BB962C8B-B14F-4D97-AF65-F5344CB8AC3E}">
        <p14:creationId xmlns:p14="http://schemas.microsoft.com/office/powerpoint/2010/main" val="221541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50CAC-EA27-46EF-8F3F-3B475EA6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파일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46EE75-D0A0-4006-9CF2-EF7185880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설정 파일은 크게 </a:t>
            </a:r>
            <a:r>
              <a:rPr lang="en-US" altLang="ko-KR" dirty="0"/>
              <a:t>package.xml </a:t>
            </a:r>
            <a:r>
              <a:rPr lang="ko-KR" altLang="en-US" dirty="0"/>
              <a:t>및 </a:t>
            </a:r>
            <a:r>
              <a:rPr lang="en-US" altLang="ko-KR" dirty="0"/>
              <a:t>CMakeLists.txt </a:t>
            </a:r>
            <a:r>
              <a:rPr lang="ko-KR" altLang="en-US" dirty="0"/>
              <a:t>두 가지</a:t>
            </a:r>
            <a:endParaRPr lang="en-US" altLang="ko-KR" dirty="0"/>
          </a:p>
          <a:p>
            <a:r>
              <a:rPr lang="ko-KR" altLang="en-US" dirty="0"/>
              <a:t>이 내용을 다음과 같이 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6AAA7-D099-470C-B3FB-877ACD82A218}"/>
              </a:ext>
            </a:extLst>
          </p:cNvPr>
          <p:cNvSpPr txBox="1"/>
          <p:nvPr/>
        </p:nvSpPr>
        <p:spPr>
          <a:xfrm>
            <a:off x="7927181" y="30596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패키지 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FF8F5E-3B0A-420B-93F0-CE6B9F59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5431"/>
            <a:ext cx="8858250" cy="2371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1E0DB-B53F-4F19-8009-070B5222C2CD}"/>
              </a:ext>
            </a:extLst>
          </p:cNvPr>
          <p:cNvSpPr txBox="1"/>
          <p:nvPr/>
        </p:nvSpPr>
        <p:spPr>
          <a:xfrm>
            <a:off x="6753137" y="3926049"/>
            <a:ext cx="4831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이 내용은 해당 패키지를 찾아 해당 디렉토리로 이동하라는 명령어</a:t>
            </a:r>
          </a:p>
        </p:txBody>
      </p:sp>
    </p:spTree>
    <p:extLst>
      <p:ext uri="{BB962C8B-B14F-4D97-AF65-F5344CB8AC3E}">
        <p14:creationId xmlns:p14="http://schemas.microsoft.com/office/powerpoint/2010/main" val="1887614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BB78C-9564-48DF-8296-83FE878BA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파일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8B7702-868A-4517-8D1E-09B09027A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642" y="1875803"/>
            <a:ext cx="10515600" cy="2321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DC2DF1-C29D-4818-BEC3-20D55042D737}"/>
              </a:ext>
            </a:extLst>
          </p:cNvPr>
          <p:cNvSpPr txBox="1"/>
          <p:nvPr/>
        </p:nvSpPr>
        <p:spPr>
          <a:xfrm>
            <a:off x="838200" y="4462943"/>
            <a:ext cx="10000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Stamp, data</a:t>
            </a:r>
            <a:r>
              <a:rPr lang="ko-KR" altLang="en-US" dirty="0"/>
              <a:t> 라는 이름의 새로운 메시지 생성</a:t>
            </a:r>
            <a:endParaRPr lang="en-US" altLang="ko-KR" dirty="0"/>
          </a:p>
          <a:p>
            <a:r>
              <a:rPr lang="en-US" altLang="ko-KR" dirty="0"/>
              <a:t>time., int32</a:t>
            </a:r>
            <a:r>
              <a:rPr lang="ko-KR" altLang="en-US" dirty="0"/>
              <a:t>는 데이터 타입을 의미</a:t>
            </a:r>
          </a:p>
        </p:txBody>
      </p:sp>
    </p:spTree>
    <p:extLst>
      <p:ext uri="{BB962C8B-B14F-4D97-AF65-F5344CB8AC3E}">
        <p14:creationId xmlns:p14="http://schemas.microsoft.com/office/powerpoint/2010/main" val="3901870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FA6E5-29E6-423E-AC59-39E75173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빌드 과정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B6901F-6B91-4F86-B6AC-4172E929D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25" y="1926293"/>
            <a:ext cx="483752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B231AA-46CF-4D48-A729-2D47391E6898}"/>
              </a:ext>
            </a:extLst>
          </p:cNvPr>
          <p:cNvSpPr txBox="1"/>
          <p:nvPr/>
        </p:nvSpPr>
        <p:spPr>
          <a:xfrm>
            <a:off x="6096000" y="1963024"/>
            <a:ext cx="487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빌드는 다음 두 줄로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$ cd ~/</a:t>
            </a:r>
            <a:r>
              <a:rPr lang="en-US" altLang="ko-KR" dirty="0" err="1"/>
              <a:t>catkin_ws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catkin_make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빌드하는 부분을 보면 모든 언어에 대해 사용 가능하도록 전부 빌드한다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catkin_ws</a:t>
            </a:r>
            <a:r>
              <a:rPr lang="en-US" altLang="ko-KR" dirty="0"/>
              <a:t>/</a:t>
            </a:r>
            <a:r>
              <a:rPr lang="en-US" altLang="ko-KR" dirty="0" err="1"/>
              <a:t>devel</a:t>
            </a:r>
            <a:r>
              <a:rPr lang="en-US" altLang="ko-KR" dirty="0"/>
              <a:t>/include</a:t>
            </a:r>
            <a:r>
              <a:rPr lang="ko-KR" altLang="en-US" dirty="0"/>
              <a:t> 디렉토리에 헤더파일이 생성된다</a:t>
            </a:r>
            <a:r>
              <a:rPr lang="en-US" altLang="ko-KR" dirty="0"/>
              <a:t>.(</a:t>
            </a:r>
            <a:r>
              <a:rPr lang="ko-KR" altLang="en-US" dirty="0"/>
              <a:t>메시지 타입 선언한 것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실행파일의 경우</a:t>
            </a:r>
            <a:r>
              <a:rPr lang="en-US" altLang="ko-KR" dirty="0"/>
              <a:t>, </a:t>
            </a:r>
            <a:r>
              <a:rPr lang="en-US" altLang="ko-KR" dirty="0" err="1"/>
              <a:t>catkin_ws</a:t>
            </a:r>
            <a:r>
              <a:rPr lang="en-US" altLang="ko-KR" dirty="0"/>
              <a:t>/</a:t>
            </a:r>
            <a:r>
              <a:rPr lang="en-US" altLang="ko-KR" dirty="0" err="1"/>
              <a:t>devel</a:t>
            </a:r>
            <a:r>
              <a:rPr lang="en-US" altLang="ko-KR" dirty="0"/>
              <a:t>/lib </a:t>
            </a:r>
            <a:r>
              <a:rPr lang="ko-KR" altLang="en-US" dirty="0"/>
              <a:t>디렉토리에 </a:t>
            </a:r>
            <a:r>
              <a:rPr lang="en-US" altLang="ko-KR" dirty="0"/>
              <a:t>publisher</a:t>
            </a:r>
            <a:r>
              <a:rPr lang="ko-KR" altLang="en-US" dirty="0"/>
              <a:t> 및 </a:t>
            </a:r>
            <a:r>
              <a:rPr lang="en-US" altLang="ko-KR" dirty="0"/>
              <a:t>subscriber </a:t>
            </a:r>
            <a:r>
              <a:rPr lang="ko-KR" altLang="en-US" dirty="0"/>
              <a:t>노드 실행파일이 존재</a:t>
            </a:r>
          </a:p>
        </p:txBody>
      </p:sp>
    </p:spTree>
    <p:extLst>
      <p:ext uri="{BB962C8B-B14F-4D97-AF65-F5344CB8AC3E}">
        <p14:creationId xmlns:p14="http://schemas.microsoft.com/office/powerpoint/2010/main" val="77912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01180-3E77-4D48-9F29-80133CBD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ACE4DA43-A20A-4B59-91B1-55DC1198C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50" y="1690688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80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2BB3E5-F49B-460E-B7A8-EB06E2B7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DA1EC67-FA92-4125-88CD-15D301FAC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363" y="2404545"/>
            <a:ext cx="4105259" cy="3140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D653A-5E85-42E3-A659-C9C529B36046}"/>
              </a:ext>
            </a:extLst>
          </p:cNvPr>
          <p:cNvSpPr txBox="1"/>
          <p:nvPr/>
        </p:nvSpPr>
        <p:spPr>
          <a:xfrm>
            <a:off x="5461233" y="2986481"/>
            <a:ext cx="4773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Rostopic</a:t>
            </a:r>
            <a:r>
              <a:rPr lang="en-US" altLang="ko-KR" dirty="0"/>
              <a:t> list : </a:t>
            </a:r>
            <a:r>
              <a:rPr lang="ko-KR" altLang="en-US" dirty="0"/>
              <a:t>현재 </a:t>
            </a:r>
            <a:r>
              <a:rPr lang="en-US" altLang="ko-KR" dirty="0"/>
              <a:t>ROS </a:t>
            </a:r>
            <a:r>
              <a:rPr lang="ko-KR" altLang="en-US" dirty="0"/>
              <a:t>네트워크 상 존재하는 토픽 확인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Rostopic</a:t>
            </a:r>
            <a:r>
              <a:rPr lang="en-US" altLang="ko-KR" dirty="0"/>
              <a:t> info ~ : ~</a:t>
            </a:r>
            <a:r>
              <a:rPr lang="ko-KR" altLang="en-US" dirty="0"/>
              <a:t>에 대한 정보 확인</a:t>
            </a:r>
          </a:p>
        </p:txBody>
      </p:sp>
    </p:spTree>
    <p:extLst>
      <p:ext uri="{BB962C8B-B14F-4D97-AF65-F5344CB8AC3E}">
        <p14:creationId xmlns:p14="http://schemas.microsoft.com/office/powerpoint/2010/main" val="3611371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26FBA-DC4E-4D46-AFB8-3A59CCEC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</a:t>
            </a:r>
            <a:r>
              <a:rPr lang="en-US" altLang="ko-KR" dirty="0"/>
              <a:t>– </a:t>
            </a:r>
            <a:r>
              <a:rPr lang="ko-KR" altLang="en-US" dirty="0"/>
              <a:t>서비스 파일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D10576D-5E3B-4CB8-AF7F-E71A36C4D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473" y="1852106"/>
            <a:ext cx="10515600" cy="2016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AFAFE-291A-454E-92C7-78A53D4679C7}"/>
              </a:ext>
            </a:extLst>
          </p:cNvPr>
          <p:cNvSpPr txBox="1"/>
          <p:nvPr/>
        </p:nvSpPr>
        <p:spPr>
          <a:xfrm>
            <a:off x="687897" y="4261607"/>
            <a:ext cx="989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위쪽에 존재하는 </a:t>
            </a:r>
            <a:r>
              <a:rPr lang="en-US" altLang="ko-KR" dirty="0"/>
              <a:t>a, b</a:t>
            </a:r>
            <a:r>
              <a:rPr lang="ko-KR" altLang="en-US" dirty="0"/>
              <a:t>는 요청에 사용되는 데이터이고</a:t>
            </a:r>
            <a:r>
              <a:rPr lang="en-US" altLang="ko-KR" dirty="0"/>
              <a:t>, result</a:t>
            </a:r>
            <a:r>
              <a:rPr lang="ko-KR" altLang="en-US" dirty="0"/>
              <a:t>는 응답에 사용되는 데이터이다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60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20931-10F1-4436-827D-DC2387BC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49259B4-5CB2-4FA0-962E-4C1FC7060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03" y="2018572"/>
            <a:ext cx="905804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9A964-2634-4139-AEE2-0E9ACC231D48}"/>
              </a:ext>
            </a:extLst>
          </p:cNvPr>
          <p:cNvSpPr txBox="1"/>
          <p:nvPr/>
        </p:nvSpPr>
        <p:spPr>
          <a:xfrm>
            <a:off x="9504727" y="3154261"/>
            <a:ext cx="2399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이전과 거의 동일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Topic=&gt; service</a:t>
            </a:r>
            <a:r>
              <a:rPr lang="ko-KR" altLang="en-US" dirty="0"/>
              <a:t>로 변경되고 서비스 요청 전까지는 대기한다는 차이가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362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4510A-551F-416A-8F8B-D2886E64F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C88F33-2510-4741-A32D-39EBC3D0C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31" y="2147582"/>
            <a:ext cx="6679940" cy="295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962E3-5C75-4B4E-979F-D247A97A1F7B}"/>
              </a:ext>
            </a:extLst>
          </p:cNvPr>
          <p:cNvSpPr txBox="1"/>
          <p:nvPr/>
        </p:nvSpPr>
        <p:spPr>
          <a:xfrm>
            <a:off x="7466202" y="2927758"/>
            <a:ext cx="437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요청이 오면 실행하는 함수</a:t>
            </a:r>
          </a:p>
        </p:txBody>
      </p:sp>
    </p:spTree>
    <p:extLst>
      <p:ext uri="{BB962C8B-B14F-4D97-AF65-F5344CB8AC3E}">
        <p14:creationId xmlns:p14="http://schemas.microsoft.com/office/powerpoint/2010/main" val="2591953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D9E81-1F65-4ABD-A140-CB93DD53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3215E64-02F8-4F90-915D-FEF15884D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481" y="1884241"/>
            <a:ext cx="82470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11363-67CA-4DA0-B45B-0BFF60AD230F}"/>
              </a:ext>
            </a:extLst>
          </p:cNvPr>
          <p:cNvSpPr txBox="1"/>
          <p:nvPr/>
        </p:nvSpPr>
        <p:spPr>
          <a:xfrm>
            <a:off x="9261231" y="19812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입력값이</a:t>
            </a:r>
            <a:r>
              <a:rPr lang="ko-KR" altLang="en-US" dirty="0"/>
              <a:t> 숫자가 아닌 예외를 제외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13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F7D07-CE87-4984-A530-8A29E1EB5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Rviz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4AD2C6E-6498-4F80-BD67-650AFBDAE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68" y="2141537"/>
            <a:ext cx="794182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6585D-47DB-4253-B9B3-F3FE3CDF7AFF}"/>
              </a:ext>
            </a:extLst>
          </p:cNvPr>
          <p:cNvSpPr txBox="1"/>
          <p:nvPr/>
        </p:nvSpPr>
        <p:spPr>
          <a:xfrm>
            <a:off x="7961152" y="3171038"/>
            <a:ext cx="3934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3D </a:t>
            </a:r>
            <a:r>
              <a:rPr lang="ko-KR" altLang="en-US" dirty="0"/>
              <a:t>뷰</a:t>
            </a:r>
            <a:r>
              <a:rPr lang="en-US" altLang="ko-KR" dirty="0"/>
              <a:t>(</a:t>
            </a:r>
            <a:r>
              <a:rPr lang="ko-KR" altLang="en-US" dirty="0"/>
              <a:t>사용자가 원하는 데이터 정보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디스플레이 옵션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뷰 형태 </a:t>
            </a:r>
            <a:r>
              <a:rPr lang="en-US" altLang="ko-KR" dirty="0"/>
              <a:t>(</a:t>
            </a:r>
            <a:r>
              <a:rPr lang="ko-KR" altLang="en-US" dirty="0"/>
              <a:t>카메라 앵글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실제 시간과 시뮬레이션 시간</a:t>
            </a:r>
          </a:p>
        </p:txBody>
      </p:sp>
    </p:spTree>
    <p:extLst>
      <p:ext uri="{BB962C8B-B14F-4D97-AF65-F5344CB8AC3E}">
        <p14:creationId xmlns:p14="http://schemas.microsoft.com/office/powerpoint/2010/main" val="290806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8A167-73B3-426F-B04B-573B7D4A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B7EFFD5-AB78-4CE9-BA49-3F515E6E8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1132"/>
            <a:ext cx="746683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2997BC-B67B-4C90-B7E7-D7411068732A}"/>
              </a:ext>
            </a:extLst>
          </p:cNvPr>
          <p:cNvSpPr txBox="1"/>
          <p:nvPr/>
        </p:nvSpPr>
        <p:spPr>
          <a:xfrm>
            <a:off x="8593015" y="2110154"/>
            <a:ext cx="2614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Atoll </a:t>
            </a:r>
            <a:r>
              <a:rPr lang="ko-KR" altLang="en-US" dirty="0"/>
              <a:t>함수는 데이터를 </a:t>
            </a:r>
            <a:r>
              <a:rPr lang="en-US" altLang="ko-KR" dirty="0"/>
              <a:t>int</a:t>
            </a:r>
            <a:r>
              <a:rPr lang="ko-KR" altLang="en-US" dirty="0"/>
              <a:t>형으로 변환하기 위함</a:t>
            </a:r>
          </a:p>
        </p:txBody>
      </p:sp>
    </p:spTree>
    <p:extLst>
      <p:ext uri="{BB962C8B-B14F-4D97-AF65-F5344CB8AC3E}">
        <p14:creationId xmlns:p14="http://schemas.microsoft.com/office/powerpoint/2010/main" val="1266365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D03B09-84DF-435B-B670-E5F5BBF08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1" y="2262369"/>
            <a:ext cx="7839075" cy="1038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99C1796-885E-4777-B9FD-C60B6DF05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서비스 사용방법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C919F0D-4702-44C6-9923-88BEBBD6E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391" y="1621223"/>
            <a:ext cx="8220075" cy="733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2CDA17-C880-4D23-BDEA-0A99BE77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1" y="3300594"/>
            <a:ext cx="4048125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3FD3EB-7CA9-40A6-A29C-0E75DF3BC681}"/>
              </a:ext>
            </a:extLst>
          </p:cNvPr>
          <p:cNvSpPr txBox="1"/>
          <p:nvPr/>
        </p:nvSpPr>
        <p:spPr>
          <a:xfrm>
            <a:off x="5377343" y="3557407"/>
            <a:ext cx="5897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실행은 크게 두 가지 방법으로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Rosrun</a:t>
            </a:r>
            <a:r>
              <a:rPr lang="ko-KR" altLang="en-US" dirty="0"/>
              <a:t>을 통한 노드 실행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Rqt</a:t>
            </a:r>
            <a:r>
              <a:rPr lang="ko-KR" altLang="en-US" dirty="0"/>
              <a:t> 플러그인 중 </a:t>
            </a:r>
            <a:r>
              <a:rPr lang="en-US" altLang="ko-KR" dirty="0"/>
              <a:t>service caller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398201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2D3B3-312E-47F7-861F-4C00DA34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21EBD1-BD5A-4319-9AF6-5AB2CC803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29" y="195146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09266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C5538-E652-4593-AC09-241B12CD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 내용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745570-414B-421B-8964-207492E17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570"/>
            <a:ext cx="102702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74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ED954-2671-41A1-AEE0-16252275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B20212-1669-4B36-96BA-E095B9C18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파라미터는 하나의 매개변수로써 다른 변수와는 다르게 프로그램 실행 중에도 이 값을 바꿀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파라미터 서버는 마스터 노드가 관리하게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783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56077-F274-4BE9-922D-BA659381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수정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33D346CC-E500-4700-8AB4-F86743FC3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080" y="2606566"/>
            <a:ext cx="5715000" cy="2000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B6BC4-D09F-4A44-AED2-9363844442D9}"/>
              </a:ext>
            </a:extLst>
          </p:cNvPr>
          <p:cNvSpPr txBox="1"/>
          <p:nvPr/>
        </p:nvSpPr>
        <p:spPr>
          <a:xfrm>
            <a:off x="6971251" y="2466363"/>
            <a:ext cx="3665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Service_server.cpp </a:t>
            </a:r>
            <a:r>
              <a:rPr lang="ko-KR" altLang="en-US" dirty="0"/>
              <a:t>코드 수정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다음의 내용을 추가</a:t>
            </a:r>
          </a:p>
        </p:txBody>
      </p:sp>
    </p:spTree>
    <p:extLst>
      <p:ext uri="{BB962C8B-B14F-4D97-AF65-F5344CB8AC3E}">
        <p14:creationId xmlns:p14="http://schemas.microsoft.com/office/powerpoint/2010/main" val="1499522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FBBCA-1A5D-4DB1-B86D-C2143A40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0D0D40D-889F-451A-B8DB-DC8F8B53A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645659" cy="2445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7B3B93-068F-49DE-9C28-BA1F0AD08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5772"/>
            <a:ext cx="4645659" cy="2517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B2081-CDBC-41DD-AB7D-1C82E8EBB17A}"/>
              </a:ext>
            </a:extLst>
          </p:cNvPr>
          <p:cNvSpPr txBox="1"/>
          <p:nvPr/>
        </p:nvSpPr>
        <p:spPr>
          <a:xfrm>
            <a:off x="6096000" y="1778466"/>
            <a:ext cx="5380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또한 콜백함수 다음과 같이 수정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Switch</a:t>
            </a:r>
            <a:r>
              <a:rPr lang="ko-KR" altLang="en-US" dirty="0"/>
              <a:t> 문을 활용해 각각의 경우를 처리하는 것 외에는 전부 동일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973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D08CFB-5F72-4738-B125-6825C855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590939-246B-43EF-9E7C-A8D0F240E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48" y="1991920"/>
            <a:ext cx="5425852" cy="23185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88760F-D055-4FC7-B9EB-26F8EFD2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49" y="4310456"/>
            <a:ext cx="5425852" cy="1676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6711C-FF15-4DFE-A5B8-0E072A79CEDF}"/>
              </a:ext>
            </a:extLst>
          </p:cNvPr>
          <p:cNvSpPr txBox="1"/>
          <p:nvPr/>
        </p:nvSpPr>
        <p:spPr>
          <a:xfrm>
            <a:off x="7080308" y="1879134"/>
            <a:ext cx="4273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파라미터에 대한 기본 설정을 추가하고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파라미터 변수 입력을 받기 위해 루프를 돌면서 파라미터 변수 확인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나머지는 동일하다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813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F83C3-21A4-422E-B37E-C3EF0258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FF52A8-AB4F-4123-BE82-F6DC8B4CA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빌드 시 사용했던 </a:t>
            </a:r>
            <a:r>
              <a:rPr lang="en-US" altLang="ko-KR" dirty="0"/>
              <a:t>$ </a:t>
            </a:r>
            <a:r>
              <a:rPr lang="en-US" altLang="ko-KR" dirty="0" err="1"/>
              <a:t>catkin_make</a:t>
            </a:r>
            <a:r>
              <a:rPr lang="ko-KR" altLang="en-US" dirty="0"/>
              <a:t>는 소스 코드에 있는 모든 패키지를 빌드하게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원하는 패키지만 빌드하기 위해서는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$ </a:t>
            </a:r>
            <a:r>
              <a:rPr lang="en-US" altLang="ko-KR" dirty="0" err="1"/>
              <a:t>catkin_make</a:t>
            </a:r>
            <a:r>
              <a:rPr lang="en-US" altLang="ko-KR" dirty="0"/>
              <a:t> –DCATKIN_WHITELIST_PACKAGES=“000”</a:t>
            </a:r>
          </a:p>
          <a:p>
            <a:r>
              <a:rPr lang="ko-KR" altLang="en-US" dirty="0"/>
              <a:t>이 명령어로 실행하면 된다</a:t>
            </a:r>
            <a:r>
              <a:rPr lang="en-US" altLang="ko-KR" dirty="0"/>
              <a:t>. </a:t>
            </a:r>
            <a:r>
              <a:rPr lang="ko-KR" altLang="en-US" dirty="0"/>
              <a:t>참고로 </a:t>
            </a:r>
            <a:r>
              <a:rPr lang="en-US" altLang="ko-KR" dirty="0"/>
              <a:t>000</a:t>
            </a:r>
            <a:r>
              <a:rPr lang="ko-KR" altLang="en-US" dirty="0"/>
              <a:t>에는 빌드할 패키지명이 들어가면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441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83FD7-C487-4E03-9A3E-701FDC0A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5892255-CA63-4777-81A3-09BF1DA65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9" y="1850792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875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13EC0-D094-42ED-B631-6C2D6FDC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Rviz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E9802F3-8EAE-453D-A8B0-BA0585082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49" y="2152795"/>
            <a:ext cx="7972247" cy="3979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F714DD-AB93-40FF-B77F-BA597EDA70F4}"/>
              </a:ext>
            </a:extLst>
          </p:cNvPr>
          <p:cNvSpPr txBox="1"/>
          <p:nvPr/>
        </p:nvSpPr>
        <p:spPr>
          <a:xfrm>
            <a:off x="8456103" y="1904301"/>
            <a:ext cx="340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Rviz</a:t>
            </a:r>
            <a:r>
              <a:rPr lang="ko-KR" altLang="en-US" dirty="0"/>
              <a:t>에 추가 가능한 데이터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139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5A188-77E1-4A4F-987A-25EB0598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roslaunch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9E3A9DA-5B36-49C6-8340-32FE11959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73" y="1690688"/>
            <a:ext cx="839528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FF97E2-7C00-4AB2-8A58-8503EE73766A}"/>
              </a:ext>
            </a:extLst>
          </p:cNvPr>
          <p:cNvSpPr txBox="1"/>
          <p:nvPr/>
        </p:nvSpPr>
        <p:spPr>
          <a:xfrm>
            <a:off x="8841996" y="2504420"/>
            <a:ext cx="3112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한번에 정해진 노드 전부 실행가능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400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1E66B-2C87-49DC-85A1-DEC364B0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Roslaunch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0327EA-878A-489F-B3F5-098A1E789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063" y="1875959"/>
            <a:ext cx="83798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7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193EA-D740-4F10-9721-E97D52B3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Roslauch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DD1B11-930B-41E9-BBA3-08FE5B042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233" y="1909515"/>
            <a:ext cx="771971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152A38-C85D-46D5-A97E-398214E8328E}"/>
              </a:ext>
            </a:extLst>
          </p:cNvPr>
          <p:cNvSpPr txBox="1"/>
          <p:nvPr/>
        </p:nvSpPr>
        <p:spPr>
          <a:xfrm>
            <a:off x="8313490" y="2625754"/>
            <a:ext cx="3431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패키지의 이름</a:t>
            </a:r>
            <a:r>
              <a:rPr lang="en-US" altLang="ko-KR" dirty="0"/>
              <a:t>, </a:t>
            </a:r>
            <a:r>
              <a:rPr lang="ko-KR" altLang="en-US" dirty="0"/>
              <a:t>실행시킬 노드</a:t>
            </a:r>
            <a:r>
              <a:rPr lang="en-US" altLang="ko-KR" dirty="0"/>
              <a:t>, </a:t>
            </a:r>
            <a:r>
              <a:rPr lang="ko-KR" altLang="en-US" dirty="0"/>
              <a:t>실행시키는 노드의 이름을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이름을 바꿈으로써 중복되는 노드를 실행이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41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E2760-0387-4EB5-AF7B-1C244551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DE34F2-CD02-4400-8661-BBCD309EF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575" y="1917903"/>
            <a:ext cx="97146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71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CBB0D-6778-4245-AA56-CC195E6D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40A61D-D793-456F-AE99-BC81191BC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6293"/>
            <a:ext cx="82161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79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E24F0-E063-445C-9CF5-E56E638C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7C1C74C-571C-48A6-B203-47AE7261A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13" y="1800458"/>
            <a:ext cx="850616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5B5A1-669E-49F4-9D3E-CBBFE6D72EFE}"/>
              </a:ext>
            </a:extLst>
          </p:cNvPr>
          <p:cNvSpPr txBox="1"/>
          <p:nvPr/>
        </p:nvSpPr>
        <p:spPr>
          <a:xfrm>
            <a:off x="9303391" y="1770077"/>
            <a:ext cx="2558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그룹을 추가해 특정 </a:t>
            </a:r>
            <a:r>
              <a:rPr lang="en-US" altLang="ko-KR" dirty="0"/>
              <a:t>publisher</a:t>
            </a:r>
            <a:r>
              <a:rPr lang="ko-KR" altLang="en-US" dirty="0"/>
              <a:t>가 특정 </a:t>
            </a:r>
            <a:r>
              <a:rPr lang="en-US" altLang="ko-KR" dirty="0"/>
              <a:t>subscriber</a:t>
            </a:r>
            <a:r>
              <a:rPr lang="ko-KR" altLang="en-US" dirty="0"/>
              <a:t>에게만 메시지 전달이 가능하도록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694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EBBAD-A48C-402F-8373-CEE8AA6E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07B02-2D85-4ADF-A9D0-DCBC922E61B3}"/>
              </a:ext>
            </a:extLst>
          </p:cNvPr>
          <p:cNvSpPr txBox="1"/>
          <p:nvPr/>
        </p:nvSpPr>
        <p:spPr>
          <a:xfrm>
            <a:off x="8030307" y="3838983"/>
            <a:ext cx="369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토픽명과 </a:t>
            </a:r>
            <a:r>
              <a:rPr lang="ko-KR" altLang="en-US" dirty="0" err="1"/>
              <a:t>노드명</a:t>
            </a:r>
            <a:r>
              <a:rPr lang="en-US" altLang="ko-KR" dirty="0"/>
              <a:t>, </a:t>
            </a:r>
            <a:r>
              <a:rPr lang="ko-KR" altLang="en-US" dirty="0"/>
              <a:t>메시지 이름이 달라지게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C44C70D-B61A-4058-AEAA-A06A24E36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8" y="17494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0835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C5786-DAA9-41E2-A15C-96DEE3B7E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로봇 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2BEB06-2D59-419C-8449-F33C37FF4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http://wiki.ros.org/ko</a:t>
            </a:r>
            <a:endParaRPr lang="en-US" altLang="ko-KR" dirty="0"/>
          </a:p>
          <a:p>
            <a:r>
              <a:rPr lang="ko-KR" altLang="en-US" dirty="0"/>
              <a:t>이 사이트에서 </a:t>
            </a:r>
            <a:r>
              <a:rPr lang="en-US" altLang="ko-KR" dirty="0"/>
              <a:t>ROS</a:t>
            </a:r>
            <a:r>
              <a:rPr lang="ko-KR" altLang="en-US" dirty="0"/>
              <a:t>로 사용 가능한 로봇과 센서 패키지들을 확인 가능</a:t>
            </a:r>
            <a:endParaRPr lang="en-US" altLang="ko-KR" dirty="0"/>
          </a:p>
          <a:p>
            <a:r>
              <a:rPr lang="ko-KR" altLang="en-US" dirty="0"/>
              <a:t>써야 하는 센서와 로봇들에 대한 정보는 이 사이트에서 확인 후 사용</a:t>
            </a:r>
            <a:endParaRPr lang="en-US" altLang="ko-KR" dirty="0"/>
          </a:p>
          <a:p>
            <a:r>
              <a:rPr lang="ko-KR" altLang="en-US" dirty="0"/>
              <a:t>모터의 경우에도 하드웨어 부분에서 정보가 기술되어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9066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E72A8-9717-492E-9575-4B0A7892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모터 패키지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1FFD29-B27E-4A2A-A8D6-42FE26297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59" y="1624289"/>
            <a:ext cx="773012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D636E-AB86-47A4-A243-5FE0484DCDED}"/>
              </a:ext>
            </a:extLst>
          </p:cNvPr>
          <p:cNvSpPr txBox="1"/>
          <p:nvPr/>
        </p:nvSpPr>
        <p:spPr>
          <a:xfrm>
            <a:off x="8154099" y="1690688"/>
            <a:ext cx="3758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 내용도 </a:t>
            </a:r>
            <a:r>
              <a:rPr lang="en-US" altLang="ko-KR" dirty="0"/>
              <a:t>wiki</a:t>
            </a:r>
            <a:r>
              <a:rPr lang="ko-KR" altLang="en-US" dirty="0"/>
              <a:t>에 기술되어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사용방법이나 상태 정보 모두 포함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266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FC317-0A20-4B81-A9EF-1FF4C9D6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 err="1"/>
              <a:t>임베디드로봇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44991F-5C53-4E9F-9454-50CA309B3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로봇의 경우</a:t>
            </a:r>
            <a:r>
              <a:rPr lang="en-US" altLang="ko-KR" dirty="0"/>
              <a:t>, </a:t>
            </a:r>
            <a:r>
              <a:rPr lang="ko-KR" altLang="en-US" dirty="0"/>
              <a:t>임베디드 시스템이 차지하는 비율이 압도적으로 많다</a:t>
            </a:r>
            <a:r>
              <a:rPr lang="en-US" altLang="ko-KR" dirty="0"/>
              <a:t>.(MCU</a:t>
            </a:r>
            <a:r>
              <a:rPr lang="ko-KR" altLang="en-US" dirty="0"/>
              <a:t>의 사용 비중이 높다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임베디드 보드에서 </a:t>
            </a:r>
            <a:r>
              <a:rPr lang="en-US" altLang="ko-KR" dirty="0"/>
              <a:t>ROS </a:t>
            </a:r>
            <a:r>
              <a:rPr lang="ko-KR" altLang="en-US" dirty="0"/>
              <a:t>사용을 위해서는 제약 조건이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957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C910-CB35-48C0-B980-450BBACA8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RQT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99C6B0-3933-4B40-964C-C2F8EF3A2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934" y="1778466"/>
            <a:ext cx="815220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ADEE3F-7730-4710-9EF0-12B35B62C7EF}"/>
              </a:ext>
            </a:extLst>
          </p:cNvPr>
          <p:cNvSpPr txBox="1"/>
          <p:nvPr/>
        </p:nvSpPr>
        <p:spPr>
          <a:xfrm>
            <a:off x="8620139" y="1895912"/>
            <a:ext cx="35718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플러그인을 고른 후 선택해 실행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플러그인 방식이기 때문에 추가가 간편하다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~/.</a:t>
            </a:r>
            <a:r>
              <a:rPr lang="en-US" altLang="ko-KR" sz="1600" dirty="0" err="1"/>
              <a:t>bashrc</a:t>
            </a:r>
            <a:r>
              <a:rPr lang="ko-KR" altLang="en-US" sz="1600" dirty="0"/>
              <a:t>에서 </a:t>
            </a:r>
            <a:r>
              <a:rPr lang="en-US" altLang="ko-KR" sz="1600" dirty="0"/>
              <a:t>ROS_MASTER_URI</a:t>
            </a:r>
            <a:r>
              <a:rPr lang="ko-KR" altLang="en-US" sz="1600" dirty="0"/>
              <a:t>를 수정해 외부 </a:t>
            </a:r>
            <a:r>
              <a:rPr lang="en-US" altLang="ko-KR" sz="1600" dirty="0"/>
              <a:t>pc</a:t>
            </a:r>
            <a:r>
              <a:rPr lang="ko-KR" altLang="en-US" sz="1600" dirty="0"/>
              <a:t>를 이용한 마스터를 활용 가능하다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때</a:t>
            </a:r>
            <a:r>
              <a:rPr lang="en-US" altLang="ko-KR" sz="1600" dirty="0"/>
              <a:t>, ROS_HOSTNAME</a:t>
            </a:r>
            <a:r>
              <a:rPr lang="ko-KR" altLang="en-US" sz="1600" dirty="0"/>
              <a:t>에는 내 </a:t>
            </a:r>
            <a:r>
              <a:rPr lang="en-US" altLang="ko-KR" sz="1600" dirty="0" err="1"/>
              <a:t>ip</a:t>
            </a:r>
            <a:r>
              <a:rPr lang="ko-KR" altLang="en-US" sz="1600" dirty="0"/>
              <a:t>를 적어야 하고</a:t>
            </a:r>
            <a:r>
              <a:rPr lang="en-US" altLang="ko-KR" sz="1600" dirty="0"/>
              <a:t>, ROS_MASTER_URI</a:t>
            </a:r>
            <a:r>
              <a:rPr lang="ko-KR" altLang="en-US" sz="1600" dirty="0"/>
              <a:t>에는 접속할 </a:t>
            </a:r>
            <a:r>
              <a:rPr lang="en-US" altLang="ko-KR" sz="1600" dirty="0"/>
              <a:t>pc</a:t>
            </a:r>
            <a:r>
              <a:rPr lang="ko-KR" altLang="en-US" sz="1600" dirty="0"/>
              <a:t>의 </a:t>
            </a:r>
            <a:r>
              <a:rPr lang="en-US" altLang="ko-KR" sz="1600" dirty="0"/>
              <a:t>IP</a:t>
            </a:r>
            <a:r>
              <a:rPr lang="ko-KR" altLang="en-US" sz="1600" dirty="0"/>
              <a:t>주소와 포트번호를 적어야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628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8D78A-E769-4C41-9F1E-7C768F7F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</a:t>
            </a:r>
            <a:r>
              <a:rPr lang="ko-KR" altLang="en-US" dirty="0"/>
              <a:t> 지원 보드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789B519-0CAC-4B10-B9CB-4DD541138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62" y="1951460"/>
            <a:ext cx="785009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C7D186-461F-4EB0-9314-B3B9773756F5}"/>
              </a:ext>
            </a:extLst>
          </p:cNvPr>
          <p:cNvSpPr txBox="1"/>
          <p:nvPr/>
        </p:nvSpPr>
        <p:spPr>
          <a:xfrm>
            <a:off x="8632272" y="1921079"/>
            <a:ext cx="3389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ARM A </a:t>
            </a:r>
            <a:r>
              <a:rPr lang="ko-KR" altLang="en-US" dirty="0"/>
              <a:t>클래스까지 </a:t>
            </a:r>
            <a:r>
              <a:rPr lang="en-US" altLang="ko-KR" dirty="0"/>
              <a:t>ROS </a:t>
            </a:r>
            <a:r>
              <a:rPr lang="ko-KR" altLang="en-US" dirty="0"/>
              <a:t>설치가 되고 사용이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보드에서는 </a:t>
            </a:r>
            <a:r>
              <a:rPr lang="en-US" altLang="ko-KR" dirty="0"/>
              <a:t>ROS </a:t>
            </a:r>
            <a:r>
              <a:rPr lang="ko-KR" altLang="en-US" dirty="0"/>
              <a:t>설치는 불가능하다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보통 하드웨어의 실시간 제어같은 동작에 사용된다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349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06123-AD9C-492A-9936-09DFA93E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ROSSERIAL 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0FD63C6-59CC-4C2E-9BB4-42DC249C4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8238"/>
            <a:ext cx="762109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39917-AD75-48CE-8208-00E5788181CD}"/>
              </a:ext>
            </a:extLst>
          </p:cNvPr>
          <p:cNvSpPr txBox="1"/>
          <p:nvPr/>
        </p:nvSpPr>
        <p:spPr>
          <a:xfrm>
            <a:off x="8665828" y="1988191"/>
            <a:ext cx="3238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ROS</a:t>
            </a:r>
            <a:r>
              <a:rPr lang="ko-KR" altLang="en-US" dirty="0"/>
              <a:t>에서는 메시지를 사용하지만 반대편에서는 메시지를 사용하지 않아</a:t>
            </a:r>
            <a:r>
              <a:rPr lang="en-US" altLang="ko-KR" dirty="0"/>
              <a:t>(</a:t>
            </a:r>
            <a:r>
              <a:rPr lang="ko-KR" altLang="en-US" dirty="0"/>
              <a:t>시리얼 사용</a:t>
            </a:r>
            <a:r>
              <a:rPr lang="en-US" altLang="ko-KR" dirty="0"/>
              <a:t>)</a:t>
            </a:r>
            <a:r>
              <a:rPr lang="ko-KR" altLang="en-US" dirty="0"/>
              <a:t> 변환이 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담당해주는 것이 </a:t>
            </a:r>
            <a:r>
              <a:rPr lang="en-US" altLang="ko-KR" dirty="0" err="1"/>
              <a:t>rosserial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504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CD547-929B-4116-A025-840C2768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ROSSERIAL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AD5FD27-D940-4D69-A218-F4FC26E2A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153" y="2018571"/>
            <a:ext cx="804699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FFC98-A9A6-4ADA-A0E1-EED1A7C6A1F5}"/>
              </a:ext>
            </a:extLst>
          </p:cNvPr>
          <p:cNvSpPr txBox="1"/>
          <p:nvPr/>
        </p:nvSpPr>
        <p:spPr>
          <a:xfrm>
            <a:off x="8892330" y="2164360"/>
            <a:ext cx="2902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왼쪽이 서버</a:t>
            </a:r>
            <a:r>
              <a:rPr lang="en-US" altLang="ko-KR" dirty="0"/>
              <a:t>(ROS</a:t>
            </a:r>
            <a:r>
              <a:rPr lang="ko-KR" altLang="en-US" dirty="0"/>
              <a:t> 환경</a:t>
            </a:r>
            <a:r>
              <a:rPr lang="en-US" altLang="ko-KR" dirty="0"/>
              <a:t>)</a:t>
            </a:r>
            <a:r>
              <a:rPr lang="ko-KR" altLang="en-US" dirty="0"/>
              <a:t>이고 오른쪽이 임베디드 환경이다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오른쪽에서는 </a:t>
            </a:r>
            <a:r>
              <a:rPr lang="en-US" altLang="ko-KR" dirty="0" err="1"/>
              <a:t>rosserial</a:t>
            </a:r>
            <a:r>
              <a:rPr lang="en-US" altLang="ko-KR" dirty="0"/>
              <a:t> client </a:t>
            </a:r>
            <a:r>
              <a:rPr lang="ko-KR" altLang="en-US" dirty="0"/>
              <a:t>실행을 통해 펌웨어를 작성하는 것과 같이 동작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시리얼 변환을 수행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5989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43BF2-8E26-4854-BB79-93280257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ROSSERIAL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BD8FD-F766-4C6A-B668-09D56BAA1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Rosserial</a:t>
            </a:r>
            <a:r>
              <a:rPr lang="en-US" altLang="ko-KR" dirty="0"/>
              <a:t> </a:t>
            </a:r>
            <a:r>
              <a:rPr lang="ko-KR" altLang="en-US" dirty="0"/>
              <a:t>사용을 위해서는 서버 쪽에 패키지 설치가 필요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47C1A9-7DFF-4D1F-8492-035F8C9D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9502"/>
            <a:ext cx="6712591" cy="3528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E42698-D2F8-460F-A070-94A990647136}"/>
              </a:ext>
            </a:extLst>
          </p:cNvPr>
          <p:cNvSpPr txBox="1"/>
          <p:nvPr/>
        </p:nvSpPr>
        <p:spPr>
          <a:xfrm>
            <a:off x="7726261" y="3212983"/>
            <a:ext cx="4337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 사용</a:t>
            </a:r>
            <a:r>
              <a:rPr lang="en-US" altLang="ko-KR" dirty="0"/>
              <a:t>. </a:t>
            </a:r>
            <a:r>
              <a:rPr lang="ko-KR" altLang="en-US" dirty="0"/>
              <a:t>보통 메시지 변환을 수행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아래는 각각의 펌웨어를 활용할 수 있는 환경을 구축</a:t>
            </a:r>
          </a:p>
        </p:txBody>
      </p:sp>
    </p:spTree>
    <p:extLst>
      <p:ext uri="{BB962C8B-B14F-4D97-AF65-F5344CB8AC3E}">
        <p14:creationId xmlns:p14="http://schemas.microsoft.com/office/powerpoint/2010/main" val="3399453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AAECC-CD3B-49DA-BD70-44A63F26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94A8EB-5004-4C69-AE32-E2481B3DE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706" y="1993405"/>
            <a:ext cx="7814776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2868F-B983-4779-AC6B-A66ADCD08842}"/>
              </a:ext>
            </a:extLst>
          </p:cNvPr>
          <p:cNvSpPr txBox="1"/>
          <p:nvPr/>
        </p:nvSpPr>
        <p:spPr>
          <a:xfrm>
            <a:off x="8560482" y="5668563"/>
            <a:ext cx="3631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부분은 데이터 길이에 따라 길이가 달라진다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922874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B301D-F328-4CBC-8BFD-13731DB2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제약사항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08E54CA-2EDF-4AA9-8197-CB66E3B90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241" y="1825625"/>
            <a:ext cx="823315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F17927-29DF-4158-A76A-E8CEF81388B5}"/>
              </a:ext>
            </a:extLst>
          </p:cNvPr>
          <p:cNvSpPr txBox="1"/>
          <p:nvPr/>
        </p:nvSpPr>
        <p:spPr>
          <a:xfrm>
            <a:off x="9236279" y="3132207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MCU</a:t>
            </a:r>
            <a:r>
              <a:rPr lang="ko-KR" altLang="en-US" dirty="0"/>
              <a:t>의 컴퓨팅 리소스 제약 때문에 생긴 제약조건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5680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FD962-C351-43E9-AB93-F9B50E0F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openCR</a:t>
            </a:r>
            <a:r>
              <a:rPr lang="en-US" altLang="ko-KR" dirty="0"/>
              <a:t>(open</a:t>
            </a:r>
            <a:r>
              <a:rPr lang="ko-KR" altLang="en-US" dirty="0"/>
              <a:t> </a:t>
            </a:r>
            <a:r>
              <a:rPr lang="en-US" altLang="ko-KR" dirty="0"/>
              <a:t>control module for ROS)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B5B6D0-A05E-4F71-AD76-4AD016B5D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62" y="1468184"/>
            <a:ext cx="8424164" cy="4659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02464-7794-4A97-896F-87D19AE0044A}"/>
              </a:ext>
            </a:extLst>
          </p:cNvPr>
          <p:cNvSpPr txBox="1"/>
          <p:nvPr/>
        </p:nvSpPr>
        <p:spPr>
          <a:xfrm>
            <a:off x="8705518" y="1690688"/>
            <a:ext cx="32051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보드에 사용되는 소스 뿐만 아니라 이를 활용한 로봇의 소스 또한 </a:t>
            </a:r>
            <a:r>
              <a:rPr lang="ko-KR" altLang="en-US" dirty="0" err="1"/>
              <a:t>오픈되어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MCU</a:t>
            </a:r>
            <a:r>
              <a:rPr lang="ko-KR" altLang="en-US" dirty="0"/>
              <a:t>에서는 </a:t>
            </a:r>
            <a:r>
              <a:rPr lang="ko-KR" altLang="en-US" dirty="0" err="1"/>
              <a:t>최상단</a:t>
            </a:r>
            <a:r>
              <a:rPr lang="ko-KR" altLang="en-US" dirty="0"/>
              <a:t> 프로세서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USB </a:t>
            </a:r>
            <a:r>
              <a:rPr lang="ko-KR" altLang="en-US" dirty="0"/>
              <a:t>패킷 전송 덕분에 빠른 전송속도를 가지게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호환 </a:t>
            </a:r>
            <a:r>
              <a:rPr lang="en-US" altLang="ko-KR" dirty="0"/>
              <a:t>32</a:t>
            </a:r>
            <a:r>
              <a:rPr lang="ko-KR" altLang="en-US" dirty="0"/>
              <a:t>핀 제공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DB4F24-11F9-4B42-9FFF-24EB7BAC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2" y="6350012"/>
            <a:ext cx="100679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9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7CBC00-0836-4B9D-87AE-03980B06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보드 펌웨어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16F4651-4A41-4487-9852-47F002203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29780"/>
            <a:ext cx="4603389" cy="48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7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6EBA1-B45C-4F4D-A5DD-A4558743E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서버 실행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1A7B5D-994B-4DFF-9B78-684581166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561" y="1966302"/>
            <a:ext cx="777810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2862C-DD9C-483E-A2D8-8A80FF4052F5}"/>
              </a:ext>
            </a:extLst>
          </p:cNvPr>
          <p:cNvSpPr txBox="1"/>
          <p:nvPr/>
        </p:nvSpPr>
        <p:spPr>
          <a:xfrm>
            <a:off x="8519669" y="3429000"/>
            <a:ext cx="308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임베디드 보드에서는 이미 이전에 쓴 펌웨어가 </a:t>
            </a:r>
            <a:r>
              <a:rPr lang="ko-KR" altLang="en-US" dirty="0" err="1"/>
              <a:t>업로드되어</a:t>
            </a:r>
            <a:r>
              <a:rPr lang="ko-KR" altLang="en-US" dirty="0"/>
              <a:t> </a:t>
            </a:r>
            <a:r>
              <a:rPr lang="ko-KR" altLang="en-US" dirty="0" err="1"/>
              <a:t>동작중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987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67732-B217-460C-9A41-E2398011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A9E6FDF-71EA-4FD9-9442-E238A01FE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329" y="2274332"/>
            <a:ext cx="5800725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37BABA-DE50-45EA-9269-6B1D7E6643DA}"/>
              </a:ext>
            </a:extLst>
          </p:cNvPr>
          <p:cNvSpPr txBox="1"/>
          <p:nvPr/>
        </p:nvSpPr>
        <p:spPr>
          <a:xfrm>
            <a:off x="6775938" y="3429000"/>
            <a:ext cx="509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Rostopic</a:t>
            </a:r>
            <a:r>
              <a:rPr lang="ko-KR" altLang="en-US" dirty="0"/>
              <a:t>으로 생성된 메시지가 보드로 전송</a:t>
            </a:r>
          </a:p>
        </p:txBody>
      </p:sp>
    </p:spTree>
    <p:extLst>
      <p:ext uri="{BB962C8B-B14F-4D97-AF65-F5344CB8AC3E}">
        <p14:creationId xmlns:p14="http://schemas.microsoft.com/office/powerpoint/2010/main" val="389350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37A91-497E-4291-AF45-3D5F0D7F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3E6C86-390A-49F6-A190-2383DB27A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640" y="1604487"/>
            <a:ext cx="10515600" cy="2478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A9067-F9F1-4517-B4CE-01399C719018}"/>
              </a:ext>
            </a:extLst>
          </p:cNvPr>
          <p:cNvSpPr txBox="1"/>
          <p:nvPr/>
        </p:nvSpPr>
        <p:spPr>
          <a:xfrm>
            <a:off x="838200" y="4412609"/>
            <a:ext cx="10151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명령은 카메라 드라이버를 실행시켜 카메라에서 </a:t>
            </a:r>
            <a:r>
              <a:rPr lang="en-US" altLang="ko-KR" dirty="0"/>
              <a:t>raw data</a:t>
            </a:r>
            <a:r>
              <a:rPr lang="ko-KR" altLang="en-US" dirty="0"/>
              <a:t>를 받아 메시지를 보냄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두번째 </a:t>
            </a:r>
            <a:r>
              <a:rPr lang="en-US" altLang="ko-KR" dirty="0" err="1"/>
              <a:t>rqt</a:t>
            </a:r>
            <a:r>
              <a:rPr lang="ko-KR" altLang="en-US" dirty="0"/>
              <a:t>는 카메라로부터 날아오는 메시지를 받아 출력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직접 확인하고자 한다면 </a:t>
            </a:r>
            <a:r>
              <a:rPr lang="en-US" altLang="ko-KR" dirty="0"/>
              <a:t>$ echo</a:t>
            </a:r>
            <a:r>
              <a:rPr lang="ko-KR" altLang="en-US" dirty="0"/>
              <a:t> </a:t>
            </a:r>
            <a:r>
              <a:rPr lang="en-US" altLang="ko-KR" dirty="0" err="1"/>
              <a:t>rostopic</a:t>
            </a:r>
            <a:r>
              <a:rPr lang="en-US" altLang="ko-KR" dirty="0"/>
              <a:t> </a:t>
            </a:r>
            <a:r>
              <a:rPr lang="ko-KR" altLang="en-US" dirty="0"/>
              <a:t>명령어를 통해 데이터를 직접 볼 수 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94854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60CF9-1905-4BDA-8025-3AAD1380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모바일 로봇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F76E80-DB2F-4DDF-8DCB-35A0CE61D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856" y="1895964"/>
            <a:ext cx="77581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85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A69B3-E80D-4D47-83E2-427BB4D4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터틀봇</a:t>
            </a:r>
            <a:r>
              <a:rPr lang="ko-KR" altLang="en-US" dirty="0"/>
              <a:t> 하드웨어 구성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0724D8C-13C5-404F-A1B9-E5C44E338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26" y="1895963"/>
            <a:ext cx="76148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20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54EB8-D61B-46C3-9D67-75149CC0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Turtlebot3 </a:t>
            </a:r>
            <a:r>
              <a:rPr lang="ko-KR" altLang="en-US" dirty="0"/>
              <a:t>개발환경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F5F0160-4F7E-4326-959E-ACF04BF2B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6302"/>
            <a:ext cx="781321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0C12C-70C2-4760-86B8-FDDA35888BF9}"/>
              </a:ext>
            </a:extLst>
          </p:cNvPr>
          <p:cNvSpPr txBox="1"/>
          <p:nvPr/>
        </p:nvSpPr>
        <p:spPr>
          <a:xfrm>
            <a:off x="8147538" y="3614428"/>
            <a:ext cx="3938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 제어는 </a:t>
            </a:r>
            <a:r>
              <a:rPr lang="en-US" altLang="ko-KR" dirty="0" err="1"/>
              <a:t>turtlebot</a:t>
            </a:r>
            <a:r>
              <a:rPr lang="ko-KR" altLang="en-US" dirty="0"/>
              <a:t>에서 직접 수행하지만 </a:t>
            </a:r>
            <a:r>
              <a:rPr lang="ko-KR" altLang="en-US" dirty="0" err="1"/>
              <a:t>연산량이</a:t>
            </a:r>
            <a:r>
              <a:rPr lang="ko-KR" altLang="en-US" dirty="0"/>
              <a:t> 많은 작업의 경우 원격 </a:t>
            </a:r>
            <a:r>
              <a:rPr lang="en-US" altLang="ko-KR" dirty="0"/>
              <a:t>pc</a:t>
            </a:r>
            <a:r>
              <a:rPr lang="ko-KR" altLang="en-US" dirty="0"/>
              <a:t>에서 처리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355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D649F-4F48-4062-9564-AD43370B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수행결과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6C09EC-F326-4A9B-A6C9-272A54687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874"/>
            <a:ext cx="6229678" cy="35041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6539A-7BCD-4454-8AA5-56B5E151FDA7}"/>
              </a:ext>
            </a:extLst>
          </p:cNvPr>
          <p:cNvSpPr txBox="1"/>
          <p:nvPr/>
        </p:nvSpPr>
        <p:spPr>
          <a:xfrm>
            <a:off x="7415867" y="1954636"/>
            <a:ext cx="4429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rqt_image_view</a:t>
            </a:r>
            <a:r>
              <a:rPr lang="en-US" altLang="ko-KR" dirty="0"/>
              <a:t> </a:t>
            </a:r>
            <a:r>
              <a:rPr lang="ko-KR" altLang="en-US" dirty="0"/>
              <a:t>실행 시 멈추는 문제가 있었는데 이 문제는 데이터 </a:t>
            </a:r>
            <a:r>
              <a:rPr lang="en-US" altLang="ko-KR" dirty="0"/>
              <a:t>echo</a:t>
            </a:r>
            <a:r>
              <a:rPr lang="ko-KR" altLang="en-US" dirty="0"/>
              <a:t>를 실행해서 해결</a:t>
            </a:r>
          </a:p>
        </p:txBody>
      </p:sp>
    </p:spTree>
    <p:extLst>
      <p:ext uri="{BB962C8B-B14F-4D97-AF65-F5344CB8AC3E}">
        <p14:creationId xmlns:p14="http://schemas.microsoft.com/office/powerpoint/2010/main" val="80019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2827B-45D7-4436-969E-FA6EC955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1F3A645-E406-40EB-80E3-C8682D2C1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6272"/>
            <a:ext cx="6353175" cy="110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6113F9-48A1-43AE-927B-ABEEDE0C1515}"/>
              </a:ext>
            </a:extLst>
          </p:cNvPr>
          <p:cNvSpPr txBox="1"/>
          <p:nvPr/>
        </p:nvSpPr>
        <p:spPr>
          <a:xfrm>
            <a:off x="662730" y="3565321"/>
            <a:ext cx="936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이전 </a:t>
            </a:r>
            <a:r>
              <a:rPr lang="en-US" altLang="ko-KR" dirty="0"/>
              <a:t>ROS </a:t>
            </a:r>
            <a:r>
              <a:rPr lang="ko-KR" altLang="en-US" dirty="0"/>
              <a:t>테스트 시 사용했던 코드와 동시 실행</a:t>
            </a:r>
          </a:p>
        </p:txBody>
      </p:sp>
    </p:spTree>
    <p:extLst>
      <p:ext uri="{BB962C8B-B14F-4D97-AF65-F5344CB8AC3E}">
        <p14:creationId xmlns:p14="http://schemas.microsoft.com/office/powerpoint/2010/main" val="143610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95855-C5CE-4D21-86E7-58CF3F5B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수행결과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59C640-1E3C-442B-8301-50DAD544C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8878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1108</Words>
  <Application>Microsoft Office PowerPoint</Application>
  <PresentationFormat>와이드스크린</PresentationFormat>
  <Paragraphs>221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맑은 고딕</vt:lpstr>
      <vt:lpstr>Arial</vt:lpstr>
      <vt:lpstr>Office 테마</vt:lpstr>
      <vt:lpstr>ROS 6~10강 정리</vt:lpstr>
      <vt:lpstr>6. ROS 개발 도구</vt:lpstr>
      <vt:lpstr>Rviz 구성</vt:lpstr>
      <vt:lpstr>Rviz</vt:lpstr>
      <vt:lpstr>RQT</vt:lpstr>
      <vt:lpstr>실습 1</vt:lpstr>
      <vt:lpstr>실습 수행결과</vt:lpstr>
      <vt:lpstr>실습 2</vt:lpstr>
      <vt:lpstr>실습 수행결과</vt:lpstr>
      <vt:lpstr>추가 설명</vt:lpstr>
      <vt:lpstr>실습 2-2</vt:lpstr>
      <vt:lpstr>실습 수행결과</vt:lpstr>
      <vt:lpstr>실습 3</vt:lpstr>
      <vt:lpstr>3D simulator : Gazebo</vt:lpstr>
      <vt:lpstr>7. ROS 프로그래밍</vt:lpstr>
      <vt:lpstr>토픽 실습</vt:lpstr>
      <vt:lpstr>package.xml 수정 코드</vt:lpstr>
      <vt:lpstr>CmakeLists.txt 수정</vt:lpstr>
      <vt:lpstr>PowerPoint 프레젠테이션</vt:lpstr>
      <vt:lpstr>PowerPoint 프레젠테이션</vt:lpstr>
      <vt:lpstr>메시지 파일 추가</vt:lpstr>
      <vt:lpstr>메시지 파일 추가</vt:lpstr>
      <vt:lpstr>빌드 과정</vt:lpstr>
      <vt:lpstr>실행 결과</vt:lpstr>
      <vt:lpstr>추가</vt:lpstr>
      <vt:lpstr>서비스 – 서비스 파일 </vt:lpstr>
      <vt:lpstr>서비스</vt:lpstr>
      <vt:lpstr>서비스</vt:lpstr>
      <vt:lpstr>서비스</vt:lpstr>
      <vt:lpstr>서비스</vt:lpstr>
      <vt:lpstr>서비스 사용방법</vt:lpstr>
      <vt:lpstr>실행 결과</vt:lpstr>
      <vt:lpstr>추가 내용</vt:lpstr>
      <vt:lpstr>파라미터</vt:lpstr>
      <vt:lpstr>코드 수정</vt:lpstr>
      <vt:lpstr>코드 수정</vt:lpstr>
      <vt:lpstr>코드 수정</vt:lpstr>
      <vt:lpstr>참고 내용</vt:lpstr>
      <vt:lpstr>실행 결과</vt:lpstr>
      <vt:lpstr>roslaunch</vt:lpstr>
      <vt:lpstr>Roslaunch 사용법</vt:lpstr>
      <vt:lpstr>Roslauch 사용법</vt:lpstr>
      <vt:lpstr>코드 수정</vt:lpstr>
      <vt:lpstr>코드 수정</vt:lpstr>
      <vt:lpstr>코드 수정</vt:lpstr>
      <vt:lpstr>결과</vt:lpstr>
      <vt:lpstr>7. 로봇 패키지</vt:lpstr>
      <vt:lpstr>모터 패키지</vt:lpstr>
      <vt:lpstr>8. 임베디드로봇</vt:lpstr>
      <vt:lpstr>ROS 지원 보드</vt:lpstr>
      <vt:lpstr>ROSSERIAL </vt:lpstr>
      <vt:lpstr>ROSSERIAL</vt:lpstr>
      <vt:lpstr>ROSSERIAL</vt:lpstr>
      <vt:lpstr>프로토콜</vt:lpstr>
      <vt:lpstr>패키지 제약사항</vt:lpstr>
      <vt:lpstr>openCR(open control module for ROS)</vt:lpstr>
      <vt:lpstr>보드 펌웨어</vt:lpstr>
      <vt:lpstr>서버 실행</vt:lpstr>
      <vt:lpstr>결과</vt:lpstr>
      <vt:lpstr>10. 모바일 로봇</vt:lpstr>
      <vt:lpstr>터틀봇 하드웨어 구성</vt:lpstr>
      <vt:lpstr>Turtlebot3 개발환경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chpark</dc:creator>
  <cp:lastModifiedBy>chpark</cp:lastModifiedBy>
  <cp:revision>72</cp:revision>
  <dcterms:created xsi:type="dcterms:W3CDTF">2020-05-18T06:37:56Z</dcterms:created>
  <dcterms:modified xsi:type="dcterms:W3CDTF">2020-05-23T01:14:49Z</dcterms:modified>
</cp:coreProperties>
</file>